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1" r:id="rId15"/>
    <p:sldId id="394" r:id="rId16"/>
    <p:sldId id="395" r:id="rId17"/>
    <p:sldId id="397" r:id="rId18"/>
    <p:sldId id="398" r:id="rId19"/>
    <p:sldId id="399" r:id="rId20"/>
    <p:sldId id="404" r:id="rId21"/>
    <p:sldId id="405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6" r:id="rId30"/>
    <p:sldId id="415" r:id="rId31"/>
    <p:sldId id="400" r:id="rId32"/>
    <p:sldId id="401" r:id="rId33"/>
    <p:sldId id="402" r:id="rId34"/>
    <p:sldId id="403" r:id="rId35"/>
    <p:sldId id="307" r:id="rId36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 panose="02020404030301010803"/>
              </a:rPr>
              <a:t>Click to move the slide</a:t>
            </a: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5900" indent="0">
              <a:buNone/>
            </a:pPr>
            <a:r>
              <a:rPr lang="en-MY" sz="2000" b="0" strike="noStrike" spc="-1">
                <a:solidFill>
                  <a:srgbClr val="000000"/>
                </a:solidFill>
                <a:latin typeface="Arial" panose="020B0604020202020204"/>
              </a:rPr>
              <a:t>Click to edit the notes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MY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&lt;header&gt;</a:t>
            </a:r>
          </a:p>
        </p:txBody>
      </p:sp>
      <p:sp>
        <p:nvSpPr>
          <p:cNvPr id="241" name="PlaceHolder 4"/>
          <p:cNvSpPr>
            <a:spLocks noGrp="1"/>
          </p:cNvSpPr>
          <p:nvPr>
            <p:ph type="dt" idx="1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MY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r">
              <a:buNone/>
            </a:pPr>
            <a:r>
              <a:rPr lang="en-MY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</a:p>
        </p:txBody>
      </p:sp>
      <p:sp>
        <p:nvSpPr>
          <p:cNvPr id="242" name="PlaceHolder 5"/>
          <p:cNvSpPr>
            <a:spLocks noGrp="1"/>
          </p:cNvSpPr>
          <p:nvPr>
            <p:ph type="ftr" idx="1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MY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MY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</a:p>
        </p:txBody>
      </p:sp>
      <p:sp>
        <p:nvSpPr>
          <p:cNvPr id="243" name="PlaceHolder 6"/>
          <p:cNvSpPr>
            <a:spLocks noGrp="1"/>
          </p:cNvSpPr>
          <p:nvPr>
            <p:ph type="sldNum" idx="1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MY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r">
              <a:buNone/>
            </a:pPr>
            <a:fld id="{04BF2628-2002-4B9C-87E7-6E6F1B84422D}" type="slidenum">
              <a:rPr lang="en-MY" sz="1400" b="0" strike="noStrike" spc="-1">
                <a:solidFill>
                  <a:srgbClr val="000000"/>
                </a:solidFill>
                <a:latin typeface="Times New Roman" panose="02020603050405020304"/>
              </a:rPr>
              <a:t>‹#›</a:t>
            </a:fld>
            <a:endParaRPr lang="en-MY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669027039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indent="0" algn="r">
              <a:buNone/>
            </a:pPr>
            <a:fld id="{04BF2628-2002-4B9C-87E7-6E6F1B84422D}" type="slidenum">
              <a:rPr lang="en-MY" sz="1400" b="0" strike="noStrike" spc="-1" smtClean="0">
                <a:solidFill>
                  <a:srgbClr val="000000"/>
                </a:solidFill>
                <a:latin typeface="Times New Roman" panose="02020603050405020304"/>
              </a:rPr>
              <a:t>12</a:t>
            </a:fld>
            <a:endParaRPr lang="en-MY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52652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indent="0" algn="r">
              <a:buNone/>
            </a:pPr>
            <a:fld id="{04BF2628-2002-4B9C-87E7-6E6F1B84422D}" type="slidenum">
              <a:rPr lang="en-MY" sz="1400" b="0" strike="noStrike" spc="-1" smtClean="0">
                <a:solidFill>
                  <a:srgbClr val="000000"/>
                </a:solidFill>
                <a:latin typeface="Times New Roman" panose="02020603050405020304"/>
              </a:rPr>
              <a:t>13</a:t>
            </a:fld>
            <a:endParaRPr lang="en-MY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9642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pPr indent="0" algn="r">
              <a:buNone/>
            </a:pPr>
            <a:fld id="{04BF2628-2002-4B9C-87E7-6E6F1B84422D}" type="slidenum">
              <a:rPr lang="en-MY" sz="1400" b="0" strike="noStrike" spc="-1" smtClean="0">
                <a:solidFill>
                  <a:srgbClr val="000000"/>
                </a:solidFill>
                <a:latin typeface="Times New Roman" panose="02020603050405020304"/>
              </a:rPr>
              <a:t>26</a:t>
            </a:fld>
            <a:endParaRPr lang="en-MY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71246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29DC87-E282-42A0-B215-1008ED0DA880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A8CF75-7C61-4E4B-94B0-A44EF83F639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6D1C65-7BB5-484B-9617-DF001FFCA187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7DD5AF-4F53-4F0D-B0C0-9710CB4AB136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2D802F-BA5D-4D76-94D1-27865E82BABC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MY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C0109C9-FAEB-4544-8362-6B1620BE5B17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88DB8F-EC56-4F8A-A78A-0EE9ADA95049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3916F1-5A5B-4176-A768-FF5EB489DEF3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A14FA9-96B5-4DB1-902A-7E1BD315C92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MY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7DDE345-C92B-4D37-9C0B-7A3CB8A61C3E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0FE341-5A85-4BC4-923D-7D74B27C8CB4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MY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B15F9E-382E-4E62-B51A-3195C2B78C35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BADF09-25BC-4CD8-8B0A-4AB0B4DAA2B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FFF2F7-3426-4181-A8EF-8540851B563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A748E0-F255-464D-8687-D18F8005286A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5748580-E0FB-4A60-8431-F6CC440B93BA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27007E-047D-427E-A43D-EA929A6D2209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1AA534-3307-4987-9ED1-F237DFCAC8E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6C7A55-EE2D-4A5A-9EFC-7365339F99AB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1ACEBF-34E4-4916-9327-94224B99C44B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MY" sz="3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F3CA58-CF5C-4DE2-A2E4-FDFAB659363D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E2A57B-83B9-4503-9F55-57CCC83FB1A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91682D-5626-4A5D-99B6-799CF59A579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5"/>
              </a:spcBef>
              <a:buNone/>
            </a:pPr>
            <a:endParaRPr lang="en-US" sz="2400" b="0" strike="noStrike" spc="-1">
              <a:solidFill>
                <a:srgbClr val="262626"/>
              </a:solidFill>
              <a:latin typeface="Garamond" panose="02020404030301010803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B2F5E5-234F-4203-B02D-85107E628BF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2" name="Picture 7" descr="HD-PanelContent.png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MY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4" name="Picture 9" descr="HDRibbonContent-UniformTrim.png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Picture 10" descr="HDRibbonContent-UniformTrim.png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6" name="Group 6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7" name="Picture 15" descr="HD-PanelTitleR1.png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" name="Rectangle 25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MY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9" name="Picture 16" descr="HDRibbonTitle-UniformTrim.png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9" descr="HDRibbonTitle-UniformTrim.png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5400" b="0" strike="noStrike" spc="-1">
                <a:solidFill>
                  <a:srgbClr val="262626"/>
                </a:solidFill>
                <a:latin typeface="Garamond" panose="02020404030301010803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dt" idx="1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Garamond" panose="02020404030301010803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Garamond" panose="02020404030301010803"/>
              </a:rPr>
              <a:t>&lt;date/time&gt;</a:t>
            </a:r>
            <a:endParaRPr lang="en-MY" sz="1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2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MY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en-MY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sldNum" idx="3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Garamond" panose="02020404030301010803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8F6A92-712A-4507-B342-F985272BA0BC}" type="slidenum">
              <a:rPr lang="en-US" sz="1000" b="0" strike="noStrike" spc="-1">
                <a:solidFill>
                  <a:srgbClr val="000000"/>
                </a:solidFill>
                <a:latin typeface="Garamond" panose="02020404030301010803"/>
              </a:rPr>
              <a:t>‹#›</a:t>
            </a:fld>
            <a:endParaRPr lang="en-MY" sz="1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080" y="3521880"/>
            <a:ext cx="6816240" cy="360"/>
          </a:xfrm>
          <a:prstGeom prst="straightConnector1">
            <a:avLst/>
          </a:prstGeom>
          <a:ln>
            <a:solidFill>
              <a:srgbClr val="83992A"/>
            </a:solidFill>
            <a:round/>
          </a:ln>
        </p:spPr>
      </p:cxn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 panose="02020404030301010803"/>
              </a:rPr>
              <a:t>Click to edit the outline text format</a:t>
            </a: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 panose="02020404030301010803"/>
              </a:rPr>
              <a:t>Second Outline Level</a:t>
            </a: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 panose="02020404030301010803"/>
              </a:rPr>
              <a:t>Third Outline Level</a:t>
            </a: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 panose="02020404030301010803"/>
              </a:rPr>
              <a:t>Fourth Outline Level</a:t>
            </a: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 panose="02020404030301010803"/>
              </a:rPr>
              <a:t>Fifth Outline Level</a:t>
            </a: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 panose="02020404030301010803"/>
              </a:rPr>
              <a:t>Sixth Outline Level</a:t>
            </a: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 panose="02020404030301010803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MY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55" name="Picture 9" descr="HDRibbonContent-UniformTrim.png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57" name="Straight Connector 6"/>
          <p:cNvCxnSpPr/>
          <p:nvPr/>
        </p:nvCxnSpPr>
        <p:spPr>
          <a:xfrm>
            <a:off x="1396080" y="2421360"/>
            <a:ext cx="9407520" cy="360"/>
          </a:xfrm>
          <a:prstGeom prst="straightConnector1">
            <a:avLst/>
          </a:prstGeom>
          <a:ln>
            <a:solidFill>
              <a:srgbClr val="83992A"/>
            </a:solidFill>
            <a:round/>
          </a:ln>
        </p:spPr>
      </p:cxn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0" strike="noStrike" spc="-1">
                <a:solidFill>
                  <a:srgbClr val="262626"/>
                </a:solidFill>
                <a:latin typeface="Garamond" panose="02020404030301010803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/>
              <a:buChar char="•"/>
            </a:pPr>
            <a:r>
              <a:rPr lang="en-US" sz="2400" b="0" strike="noStrike" spc="-1">
                <a:solidFill>
                  <a:srgbClr val="262626"/>
                </a:solidFill>
                <a:latin typeface="Garamond" panose="02020404030301010803"/>
              </a:rPr>
              <a:t>Click to edit Master text styles</a:t>
            </a:r>
          </a:p>
          <a:p>
            <a:pPr marL="742950" lvl="1" indent="-2857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/>
              <a:buChar char="•"/>
            </a:pPr>
            <a:r>
              <a:rPr lang="en-US" sz="2000" b="0" strike="noStrike" spc="-1">
                <a:solidFill>
                  <a:srgbClr val="262626"/>
                </a:solidFill>
                <a:latin typeface="Garamond" panose="02020404030301010803"/>
              </a:rPr>
              <a:t>Second level</a:t>
            </a:r>
          </a:p>
          <a:p>
            <a:pPr marL="1200150" lvl="2" indent="-28575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Garamond" panose="02020404030301010803"/>
              </a:rPr>
              <a:t>Third level</a:t>
            </a:r>
          </a:p>
          <a:p>
            <a:pPr marL="1543050" lvl="3" indent="-171450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/>
              <a:buChar char="•"/>
            </a:pPr>
            <a:r>
              <a:rPr lang="en-US" sz="1600" b="0" strike="noStrike" spc="-1">
                <a:solidFill>
                  <a:srgbClr val="262626"/>
                </a:solidFill>
                <a:latin typeface="Garamond" panose="02020404030301010803"/>
              </a:rPr>
              <a:t>Fourth level</a:t>
            </a:r>
          </a:p>
          <a:p>
            <a:pPr marL="2000250" lvl="4" indent="-171450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/>
              <a:buChar char="•"/>
            </a:pPr>
            <a:r>
              <a:rPr lang="en-US" sz="1400" b="0" strike="noStrike" spc="-1">
                <a:solidFill>
                  <a:srgbClr val="262626"/>
                </a:solidFill>
                <a:latin typeface="Garamond" panose="02020404030301010803"/>
              </a:rPr>
              <a:t>Fifth level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dt" idx="4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Garamond" panose="02020404030301010803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000000"/>
                </a:solidFill>
                <a:latin typeface="Garamond" panose="02020404030301010803"/>
              </a:rPr>
              <a:t>&lt;date/time&gt;</a:t>
            </a:r>
            <a:endParaRPr lang="en-MY" sz="1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5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MY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ctr">
              <a:buNone/>
            </a:pPr>
            <a:r>
              <a:rPr lang="en-MY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</a:p>
        </p:txBody>
      </p:sp>
      <p:sp>
        <p:nvSpPr>
          <p:cNvPr id="62" name="PlaceHolder 5"/>
          <p:cNvSpPr>
            <a:spLocks noGrp="1"/>
          </p:cNvSpPr>
          <p:nvPr>
            <p:ph type="sldNum" idx="6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000000"/>
                </a:solidFill>
                <a:latin typeface="Garamond" panose="02020404030301010803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C625C23-76E5-43FB-B62D-9B9D87914C65}" type="slidenum">
              <a:rPr lang="en-US" sz="1000" b="0" strike="noStrike" spc="-1">
                <a:solidFill>
                  <a:srgbClr val="000000"/>
                </a:solidFill>
                <a:latin typeface="Garamond" panose="02020404030301010803"/>
              </a:rPr>
              <a:t>‹#›</a:t>
            </a:fld>
            <a:endParaRPr lang="en-MY" sz="10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airin@mohr.gov.m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irin@mohr.gov.my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42160" y="1557827"/>
            <a:ext cx="11259360" cy="2508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br>
              <a:rPr lang="en-US" sz="5400" b="1" strike="noStrike" spc="-1" dirty="0">
                <a:solidFill>
                  <a:srgbClr val="262626"/>
                </a:solidFill>
                <a:latin typeface="Garamond" panose="02020404030301010803"/>
              </a:rPr>
            </a:br>
            <a:br>
              <a:rPr lang="en-US" sz="5400" b="1" strike="noStrike" spc="-1" dirty="0">
                <a:solidFill>
                  <a:srgbClr val="262626"/>
                </a:solidFill>
                <a:latin typeface="Garamond" panose="02020404030301010803"/>
              </a:rPr>
            </a:br>
            <a:r>
              <a:rPr lang="es-ES" sz="6000" dirty="0">
                <a:latin typeface="Garamond" panose="02020404030301010803" pitchFamily="18" charset="0"/>
              </a:rPr>
              <a:t>MANUAL PENGGUNA PEMBAYARAN PENDAFTARAN CALON PPT</a:t>
            </a:r>
            <a:br>
              <a:rPr sz="4400" dirty="0"/>
            </a:br>
            <a:endParaRPr lang="en-US" sz="3200" b="0" strike="noStrike" spc="-1" dirty="0">
              <a:solidFill>
                <a:srgbClr val="000000"/>
              </a:solidFill>
              <a:latin typeface="Garamond" panose="02020404030301010803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1751040" y="3864878"/>
            <a:ext cx="8689680" cy="2200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42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MY" sz="2800" dirty="0">
                <a:latin typeface="Garamond" panose="02020404030301010803" pitchFamily="18" charset="0"/>
              </a:rPr>
              <a:t>UNIT PENDAFTARAN PERSIJILAN (UPP), CAWANGAN PERSIJILAN, BAHAGIAN PENSIJILAN KOMPETENSI </a:t>
            </a:r>
            <a:endParaRPr lang="en-MY" sz="2800" b="0" strike="noStrike" spc="-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F59F95-DF1B-47ED-9A50-72E8B53518D9}"/>
              </a:ext>
            </a:extLst>
          </p:cNvPr>
          <p:cNvGrpSpPr/>
          <p:nvPr/>
        </p:nvGrpSpPr>
        <p:grpSpPr>
          <a:xfrm>
            <a:off x="661322" y="5082362"/>
            <a:ext cx="10901664" cy="1153559"/>
            <a:chOff x="661322" y="5082362"/>
            <a:chExt cx="10901664" cy="11535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BEA1CD-0FCB-4416-963A-CE47C1ACF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6381" y="5577535"/>
              <a:ext cx="1706605" cy="658386"/>
            </a:xfrm>
            <a:prstGeom prst="rect">
              <a:avLst/>
            </a:prstGeom>
          </p:spPr>
        </p:pic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845CAC9-41B6-44CA-A227-7F2B12A5048A}"/>
                </a:ext>
              </a:extLst>
            </p:cNvPr>
            <p:cNvSpPr/>
            <p:nvPr/>
          </p:nvSpPr>
          <p:spPr>
            <a:xfrm>
              <a:off x="661322" y="5082362"/>
              <a:ext cx="633958" cy="1089507"/>
            </a:xfrm>
            <a:custGeom>
              <a:avLst/>
              <a:gdLst/>
              <a:ahLst/>
              <a:cxnLst/>
              <a:rect l="l" t="t" r="r" b="b"/>
              <a:pathLst>
                <a:path w="1214318" h="2181409">
                  <a:moveTo>
                    <a:pt x="0" y="0"/>
                  </a:moveTo>
                  <a:lnTo>
                    <a:pt x="1214317" y="0"/>
                  </a:lnTo>
                  <a:lnTo>
                    <a:pt x="1214317" y="2181409"/>
                  </a:lnTo>
                  <a:lnTo>
                    <a:pt x="0" y="2181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1C09-494B-445C-9641-C4D166CB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8AAED-D85A-4449-A5F7-7FC5A419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787295"/>
            <a:ext cx="9600839" cy="52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5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DDA6C6F-EA7B-4C31-8DD6-52B988B6FC2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28215" y="2541185"/>
            <a:ext cx="5550877" cy="3408806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7B8EA0F-6C8D-4436-95E8-D971B995972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251034" y="2514004"/>
            <a:ext cx="5108192" cy="102614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86E83B-5E93-4864-9CD4-4C2D4FBCBC0F}"/>
              </a:ext>
            </a:extLst>
          </p:cNvPr>
          <p:cNvSpPr txBox="1"/>
          <p:nvPr/>
        </p:nvSpPr>
        <p:spPr>
          <a:xfrm>
            <a:off x="914400" y="1073888"/>
            <a:ext cx="998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Notifikasi</a:t>
            </a:r>
            <a:r>
              <a:rPr lang="en-MY" dirty="0"/>
              <a:t> batch </a:t>
            </a:r>
            <a:r>
              <a:rPr lang="en-MY" dirty="0" err="1"/>
              <a:t>telah</a:t>
            </a:r>
            <a:r>
              <a:rPr lang="en-MY" dirty="0"/>
              <a:t> ‘</a:t>
            </a:r>
            <a:r>
              <a:rPr lang="en-MY" dirty="0" err="1"/>
              <a:t>berjaya</a:t>
            </a:r>
            <a:r>
              <a:rPr lang="en-MY" dirty="0"/>
              <a:t> </a:t>
            </a:r>
            <a:r>
              <a:rPr lang="en-MY" dirty="0" err="1"/>
              <a:t>disimpan</a:t>
            </a:r>
            <a:r>
              <a:rPr lang="en-MY" dirty="0"/>
              <a:t>’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pada mana-mana </a:t>
            </a:r>
            <a:r>
              <a:rPr lang="en-MY" i="1" dirty="0"/>
              <a:t>column </a:t>
            </a:r>
            <a:r>
              <a:rPr lang="en-MY" dirty="0"/>
              <a:t>dan </a:t>
            </a:r>
            <a:r>
              <a:rPr lang="en-MY" dirty="0" err="1"/>
              <a:t>tekan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panah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kanan</a:t>
            </a:r>
            <a:r>
              <a:rPr lang="en-MY" dirty="0"/>
              <a:t> </a:t>
            </a:r>
            <a:r>
              <a:rPr lang="en-MY" dirty="0" err="1"/>
              <a:t>sampai</a:t>
            </a:r>
            <a:r>
              <a:rPr lang="en-MY" dirty="0"/>
              <a:t> </a:t>
            </a:r>
            <a:r>
              <a:rPr lang="en-MY" dirty="0" err="1"/>
              <a:t>hujung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Daftar Calon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pilih</a:t>
            </a:r>
            <a:r>
              <a:rPr lang="en-MY" dirty="0"/>
              <a:t> </a:t>
            </a:r>
            <a:r>
              <a:rPr lang="en-MY" dirty="0" err="1"/>
              <a:t>calon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kotak</a:t>
            </a:r>
            <a:r>
              <a:rPr lang="en-MY" dirty="0"/>
              <a:t> pada </a:t>
            </a:r>
            <a:r>
              <a:rPr lang="en-MY" dirty="0" err="1"/>
              <a:t>nama</a:t>
            </a:r>
            <a:r>
              <a:rPr lang="en-MY" dirty="0"/>
              <a:t> </a:t>
            </a:r>
            <a:r>
              <a:rPr lang="en-MY" dirty="0" err="1"/>
              <a:t>calon</a:t>
            </a:r>
            <a:r>
              <a:rPr lang="en-MY" dirty="0"/>
              <a:t> (minimum 4 dan </a:t>
            </a:r>
            <a:r>
              <a:rPr lang="en-MY" dirty="0" err="1"/>
              <a:t>maksima</a:t>
            </a:r>
            <a:r>
              <a:rPr lang="en-MY" dirty="0"/>
              <a:t> 8) dan </a:t>
            </a:r>
            <a:r>
              <a:rPr lang="en-MY" dirty="0" err="1"/>
              <a:t>simpan</a:t>
            </a:r>
            <a:r>
              <a:rPr lang="en-MY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1AE4AB-4CF8-4DCA-84A3-FE129AA63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707" y="3540144"/>
            <a:ext cx="5108192" cy="25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8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FDD41-74EF-40FB-BA29-548D19D2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80" y="623797"/>
            <a:ext cx="9600839" cy="4745641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E7A1B1D5-DC42-4B96-AE1E-62BC0B313B5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4483055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7FD05-CF35-42EA-8D9D-75B6C72B3BBE}"/>
              </a:ext>
            </a:extLst>
          </p:cNvPr>
          <p:cNvSpPr txBox="1"/>
          <p:nvPr/>
        </p:nvSpPr>
        <p:spPr>
          <a:xfrm>
            <a:off x="1295279" y="5305634"/>
            <a:ext cx="960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‘</a:t>
            </a:r>
            <a:r>
              <a:rPr lang="en-MY" dirty="0" err="1"/>
              <a:t>Pilih</a:t>
            </a:r>
            <a:r>
              <a:rPr lang="en-MY" dirty="0"/>
              <a:t> Calon’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dimasukkan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yang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penambahan</a:t>
            </a:r>
            <a:r>
              <a:rPr lang="en-MY" dirty="0"/>
              <a:t> </a:t>
            </a:r>
            <a:r>
              <a:rPr lang="en-MY" dirty="0" err="1"/>
              <a:t>calon</a:t>
            </a:r>
            <a:endParaRPr lang="en-MY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‘Kembali’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memilih</a:t>
            </a:r>
            <a:r>
              <a:rPr lang="en-MY" dirty="0"/>
              <a:t> </a:t>
            </a:r>
            <a:r>
              <a:rPr lang="en-MY" dirty="0" err="1"/>
              <a:t>calon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519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A1B1D5-DC42-4B96-AE1E-62BC0B313B5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4483055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7FD05-CF35-42EA-8D9D-75B6C72B3BBE}"/>
              </a:ext>
            </a:extLst>
          </p:cNvPr>
          <p:cNvSpPr txBox="1"/>
          <p:nvPr/>
        </p:nvSpPr>
        <p:spPr>
          <a:xfrm>
            <a:off x="1295279" y="4880332"/>
            <a:ext cx="960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Submit Batch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hantar</a:t>
            </a:r>
            <a:r>
              <a:rPr lang="en-MY" dirty="0"/>
              <a:t> no </a:t>
            </a:r>
            <a:r>
              <a:rPr lang="en-MY" dirty="0" err="1"/>
              <a:t>kumpulan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agensi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proses </a:t>
            </a:r>
            <a:r>
              <a:rPr lang="en-MY" dirty="0" err="1"/>
              <a:t>semakan</a:t>
            </a:r>
            <a:r>
              <a:rPr lang="en-MY" dirty="0"/>
              <a:t> dan </a:t>
            </a:r>
            <a:r>
              <a:rPr lang="en-MY" dirty="0" err="1"/>
              <a:t>bayaran</a:t>
            </a:r>
            <a:endParaRPr lang="en-MY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/>
              <a:t>Batch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dashboard </a:t>
            </a:r>
            <a:r>
              <a:rPr lang="en-MY" dirty="0" err="1"/>
              <a:t>penyelaras</a:t>
            </a:r>
            <a:r>
              <a:rPr lang="en-MY" dirty="0"/>
              <a:t> </a:t>
            </a:r>
            <a:r>
              <a:rPr lang="en-MY" dirty="0" err="1"/>
              <a:t>agensi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9D666-E05F-490B-9716-26E0723FE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79" y="973441"/>
            <a:ext cx="9600840" cy="37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EE65BF-3CB0-4DE0-A334-1A98251E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286" y="987396"/>
            <a:ext cx="5203936" cy="40843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3BC0ACF-7C05-41F1-A58A-7B342E82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6DE0D-C126-47A4-8E92-6785F7D392D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8140D1-B320-4DF2-89AC-5417E5BB9A0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776178" y="882503"/>
            <a:ext cx="5203936" cy="4189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009470-53C6-4C96-AE71-991A727D44C6}"/>
              </a:ext>
            </a:extLst>
          </p:cNvPr>
          <p:cNvSpPr txBox="1"/>
          <p:nvPr/>
        </p:nvSpPr>
        <p:spPr>
          <a:xfrm>
            <a:off x="6211286" y="5241841"/>
            <a:ext cx="5378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18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8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endParaRPr lang="en-MY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18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1800" dirty="0">
                <a:latin typeface="Arial" panose="020B0604020202020204" pitchFamily="34" charset="0"/>
                <a:cs typeface="Arial" panose="020B0604020202020204" pitchFamily="34" charset="0"/>
              </a:rPr>
              <a:t> Menu PPT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sz="18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18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MY" sz="18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MY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4532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B4BED1-1EF8-4B2D-95A0-D79F0E8340B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321019" y="2679405"/>
            <a:ext cx="6398218" cy="2816586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4C40118-928D-417F-A16F-2F0838BD0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1218832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Senarai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yang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wujud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dashboard </a:t>
            </a:r>
            <a:r>
              <a:rPr lang="en-MY" dirty="0" err="1"/>
              <a:t>penyelaras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pada mana-mana </a:t>
            </a:r>
            <a:r>
              <a:rPr lang="en-MY" i="1" dirty="0"/>
              <a:t>column </a:t>
            </a:r>
            <a:r>
              <a:rPr lang="en-MY" dirty="0"/>
              <a:t>dan </a:t>
            </a:r>
            <a:r>
              <a:rPr lang="en-MY" dirty="0" err="1"/>
              <a:t>tekan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panah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kanan</a:t>
            </a:r>
            <a:r>
              <a:rPr lang="en-MY" dirty="0"/>
              <a:t> </a:t>
            </a:r>
            <a:r>
              <a:rPr lang="en-MY" dirty="0" err="1"/>
              <a:t>sampai</a:t>
            </a:r>
            <a:r>
              <a:rPr lang="en-MY" dirty="0"/>
              <a:t> </a:t>
            </a:r>
            <a:r>
              <a:rPr lang="en-MY" dirty="0" err="1"/>
              <a:t>hujung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Bayaran</a:t>
            </a:r>
            <a:endParaRPr lang="en-MY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D0044B-3023-4C4F-9436-33B771FE2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516" y="2978334"/>
            <a:ext cx="3560586" cy="1621023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3C267CC2-C942-49F1-8589-539981AACE96}"/>
              </a:ext>
            </a:extLst>
          </p:cNvPr>
          <p:cNvSpPr txBox="1">
            <a:spLocks/>
          </p:cNvSpPr>
          <p:nvPr/>
        </p:nvSpPr>
        <p:spPr>
          <a:xfrm>
            <a:off x="7953152" y="5032006"/>
            <a:ext cx="3444949" cy="1107996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kern="0" dirty="0" err="1">
                <a:solidFill>
                  <a:sysClr val="windowText" lastClr="000000"/>
                </a:solidFill>
              </a:rPr>
              <a:t>Pilih</a:t>
            </a:r>
            <a:r>
              <a:rPr lang="en-MY" kern="0" dirty="0">
                <a:solidFill>
                  <a:sysClr val="windowText" lastClr="000000"/>
                </a:solidFill>
              </a:rPr>
              <a:t> </a:t>
            </a:r>
            <a:r>
              <a:rPr lang="en-MY" kern="0" dirty="0" err="1">
                <a:solidFill>
                  <a:sysClr val="windowText" lastClr="000000"/>
                </a:solidFill>
              </a:rPr>
              <a:t>samada</a:t>
            </a:r>
            <a:r>
              <a:rPr lang="en-MY" kern="0" dirty="0">
                <a:solidFill>
                  <a:sysClr val="windowText" lastClr="000000"/>
                </a:solidFill>
              </a:rPr>
              <a:t> </a:t>
            </a:r>
            <a:r>
              <a:rPr lang="en-MY" kern="0" dirty="0" err="1">
                <a:solidFill>
                  <a:sysClr val="windowText" lastClr="000000"/>
                </a:solidFill>
              </a:rPr>
              <a:t>bayaran</a:t>
            </a:r>
            <a:r>
              <a:rPr lang="en-MY" kern="0" dirty="0">
                <a:solidFill>
                  <a:sysClr val="windowText" lastClr="000000"/>
                </a:solidFill>
              </a:rPr>
              <a:t> </a:t>
            </a:r>
            <a:r>
              <a:rPr lang="en-MY" kern="0" dirty="0" err="1">
                <a:solidFill>
                  <a:sysClr val="windowText" lastClr="000000"/>
                </a:solidFill>
              </a:rPr>
              <a:t>secara</a:t>
            </a:r>
            <a:r>
              <a:rPr lang="en-MY" kern="0" dirty="0">
                <a:solidFill>
                  <a:sysClr val="windowText" lastClr="000000"/>
                </a:solidFill>
              </a:rPr>
              <a:t> </a:t>
            </a:r>
            <a:r>
              <a:rPr lang="en-MY" i="1" kern="0" dirty="0">
                <a:solidFill>
                  <a:sysClr val="windowText" lastClr="000000"/>
                </a:solidFill>
              </a:rPr>
              <a:t>online</a:t>
            </a:r>
            <a:r>
              <a:rPr lang="en-MY" kern="0" dirty="0">
                <a:solidFill>
                  <a:sysClr val="windowText" lastClr="000000"/>
                </a:solidFill>
              </a:rPr>
              <a:t> / </a:t>
            </a:r>
            <a:r>
              <a:rPr lang="en-MY" kern="0" dirty="0" err="1">
                <a:solidFill>
                  <a:sysClr val="windowText" lastClr="000000"/>
                </a:solidFill>
              </a:rPr>
              <a:t>Pesanan</a:t>
            </a:r>
            <a:r>
              <a:rPr lang="en-MY" kern="0" dirty="0">
                <a:solidFill>
                  <a:sysClr val="windowText" lastClr="000000"/>
                </a:solidFill>
              </a:rPr>
              <a:t> </a:t>
            </a:r>
            <a:r>
              <a:rPr lang="en-MY" kern="0" dirty="0" err="1">
                <a:solidFill>
                  <a:sysClr val="windowText" lastClr="000000"/>
                </a:solidFill>
              </a:rPr>
              <a:t>Tempatan</a:t>
            </a:r>
            <a:r>
              <a:rPr lang="en-MY" kern="0" dirty="0">
                <a:solidFill>
                  <a:sysClr val="windowText" lastClr="000000"/>
                </a:solidFill>
              </a:rPr>
              <a:t> (LO)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kern="0" dirty="0" err="1">
                <a:solidFill>
                  <a:sysClr val="windowText" lastClr="000000"/>
                </a:solidFill>
              </a:rPr>
              <a:t>Klik</a:t>
            </a:r>
            <a:r>
              <a:rPr lang="en-MY" kern="0" dirty="0">
                <a:solidFill>
                  <a:sysClr val="windowText" lastClr="000000"/>
                </a:solidFill>
              </a:rPr>
              <a:t> </a:t>
            </a:r>
            <a:r>
              <a:rPr lang="en-MY" kern="0" dirty="0" err="1">
                <a:solidFill>
                  <a:sysClr val="windowText" lastClr="000000"/>
                </a:solidFill>
              </a:rPr>
              <a:t>Simpan</a:t>
            </a:r>
            <a:endParaRPr lang="en-MY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8FA13B-D485-4932-8D3A-1147E0EC15E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723032" y="2950490"/>
            <a:ext cx="4684713" cy="32442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3F16D-FFFB-491B-9475-D46F85C3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3" y="631156"/>
            <a:ext cx="6076349" cy="3708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CDC74-A140-4CF6-9190-0AB5DA7F1263}"/>
              </a:ext>
            </a:extLst>
          </p:cNvPr>
          <p:cNvSpPr txBox="1"/>
          <p:nvPr/>
        </p:nvSpPr>
        <p:spPr>
          <a:xfrm>
            <a:off x="646684" y="4287458"/>
            <a:ext cx="59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Pilih</a:t>
            </a:r>
            <a:r>
              <a:rPr lang="en-MY" dirty="0"/>
              <a:t> </a:t>
            </a:r>
            <a:r>
              <a:rPr lang="en-MY" dirty="0" err="1"/>
              <a:t>samada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simpanan</a:t>
            </a:r>
            <a:r>
              <a:rPr lang="en-MY" dirty="0"/>
              <a:t> /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semasa</a:t>
            </a:r>
            <a:endParaRPr lang="en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5D42E-90B5-420F-842F-7297E58F2591}"/>
              </a:ext>
            </a:extLst>
          </p:cNvPr>
          <p:cNvSpPr txBox="1"/>
          <p:nvPr/>
        </p:nvSpPr>
        <p:spPr>
          <a:xfrm>
            <a:off x="6723032" y="2060903"/>
            <a:ext cx="482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Paparan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i="1" dirty="0"/>
              <a:t>online payment</a:t>
            </a:r>
          </a:p>
        </p:txBody>
      </p:sp>
    </p:spTree>
    <p:extLst>
      <p:ext uri="{BB962C8B-B14F-4D97-AF65-F5344CB8AC3E}">
        <p14:creationId xmlns:p14="http://schemas.microsoft.com/office/powerpoint/2010/main" val="410556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D33B7C-5B02-4496-BEC3-9BEA5228A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49" y="982080"/>
            <a:ext cx="6324925" cy="4568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3F2FA-E25E-4907-8897-516E6706E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8620">
            <a:off x="1141270" y="1636990"/>
            <a:ext cx="3252437" cy="4252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CDC74-A140-4CF6-9190-0AB5DA7F1263}"/>
              </a:ext>
            </a:extLst>
          </p:cNvPr>
          <p:cNvSpPr txBox="1"/>
          <p:nvPr/>
        </p:nvSpPr>
        <p:spPr>
          <a:xfrm>
            <a:off x="730696" y="911537"/>
            <a:ext cx="459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Paparan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Pesanan</a:t>
            </a:r>
            <a:r>
              <a:rPr lang="en-MY" dirty="0"/>
              <a:t> </a:t>
            </a:r>
            <a:r>
              <a:rPr lang="en-MY" dirty="0" err="1"/>
              <a:t>Tempatan</a:t>
            </a:r>
            <a:r>
              <a:rPr lang="en-MY" dirty="0"/>
              <a:t> (LO)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Lengkapkan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yang </a:t>
            </a:r>
            <a:r>
              <a:rPr lang="en-MY" dirty="0" err="1"/>
              <a:t>diperlukan</a:t>
            </a:r>
            <a:r>
              <a:rPr lang="en-MY" dirty="0"/>
              <a:t> dan </a:t>
            </a:r>
            <a:r>
              <a:rPr lang="en-MY" dirty="0" err="1"/>
              <a:t>Hantar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89758-2EC9-492F-BE8E-F625AB16C84F}"/>
              </a:ext>
            </a:extLst>
          </p:cNvPr>
          <p:cNvSpPr txBox="1"/>
          <p:nvPr/>
        </p:nvSpPr>
        <p:spPr>
          <a:xfrm>
            <a:off x="627321" y="5594736"/>
            <a:ext cx="1094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Sila</a:t>
            </a:r>
            <a:r>
              <a:rPr lang="en-MY" dirty="0"/>
              <a:t> </a:t>
            </a:r>
            <a:r>
              <a:rPr lang="en-MY" dirty="0" err="1"/>
              <a:t>hantar</a:t>
            </a:r>
            <a:r>
              <a:rPr lang="en-MY" dirty="0"/>
              <a:t> Slip </a:t>
            </a:r>
            <a:r>
              <a:rPr lang="en-MY" dirty="0" err="1"/>
              <a:t>Ringkasan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SKM </a:t>
            </a:r>
            <a:r>
              <a:rPr lang="en-MY" dirty="0" err="1"/>
              <a:t>Secara</a:t>
            </a:r>
            <a:r>
              <a:rPr lang="en-MY" dirty="0"/>
              <a:t> PPT (</a:t>
            </a:r>
            <a:r>
              <a:rPr lang="en-MY" dirty="0" err="1"/>
              <a:t>Agensi</a:t>
            </a:r>
            <a:r>
              <a:rPr lang="en-MY" dirty="0"/>
              <a:t>)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>
                <a:hlinkClick r:id="rId4"/>
              </a:rPr>
              <a:t>airin@mohr.gov.my</a:t>
            </a:r>
            <a:r>
              <a:rPr lang="en-MY" dirty="0"/>
              <a:t> </a:t>
            </a:r>
            <a:r>
              <a:rPr lang="en-MY" dirty="0" err="1"/>
              <a:t>beserta</a:t>
            </a:r>
            <a:r>
              <a:rPr lang="en-MY" dirty="0"/>
              <a:t> resit </a:t>
            </a:r>
            <a:r>
              <a:rPr lang="en-MY" dirty="0" err="1"/>
              <a:t>rasmi</a:t>
            </a:r>
            <a:r>
              <a:rPr lang="en-MY" dirty="0"/>
              <a:t> JPK </a:t>
            </a:r>
            <a:r>
              <a:rPr lang="en-MY" u="sng" dirty="0"/>
              <a:t>(</a:t>
            </a:r>
            <a:r>
              <a:rPr lang="en-MY" u="sng" dirty="0" err="1"/>
              <a:t>kew</a:t>
            </a:r>
            <a:r>
              <a:rPr lang="en-MY" u="sng" dirty="0"/>
              <a:t>. 38E 01 Pin. 1/2021)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pengesahan</a:t>
            </a:r>
            <a:r>
              <a:rPr lang="en-MY" dirty="0"/>
              <a:t> </a:t>
            </a:r>
            <a:r>
              <a:rPr lang="en-MY" dirty="0" err="1"/>
              <a:t>bayaran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8629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CC179-0E69-4BCC-914F-DC5B5963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9284"/>
            <a:ext cx="9601200" cy="4114046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20910D7-7602-4E23-ABF5-F89430D1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4"/>
            <a:ext cx="9601200" cy="11757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MY" sz="3200" kern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B. BAYARAN MELALUI KAEDAH PENILAIAN PORTFOLIO - AGENSI</a:t>
            </a:r>
          </a:p>
        </p:txBody>
      </p:sp>
    </p:spTree>
    <p:extLst>
      <p:ext uri="{BB962C8B-B14F-4D97-AF65-F5344CB8AC3E}">
        <p14:creationId xmlns:p14="http://schemas.microsoft.com/office/powerpoint/2010/main" val="274010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629E-45D0-4B92-B92F-7C439F33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EDDF-5A2D-4D25-BB54-487550583A4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5280" y="982080"/>
            <a:ext cx="3117232" cy="4893480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Menu PPT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C73309-B02E-41DB-9407-1D818DFF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551FA-1294-4305-8E1A-BB9AB105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35" y="1343592"/>
            <a:ext cx="6866390" cy="45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50338-BD5B-4BC5-81A8-86ED790B68A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MY" sz="3200" dirty="0">
                <a:latin typeface="Garamond" panose="02020404030301010803" pitchFamily="18" charset="0"/>
              </a:rPr>
              <a:t>A. BAYARAN MELALUI KAEDAH PENILAIAN AMALI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6B9A36-909F-4E59-9330-71FF3A49380A}"/>
              </a:ext>
            </a:extLst>
          </p:cNvPr>
          <p:cNvSpPr txBox="1">
            <a:spLocks/>
          </p:cNvSpPr>
          <p:nvPr/>
        </p:nvSpPr>
        <p:spPr>
          <a:xfrm>
            <a:off x="1330720" y="2771898"/>
            <a:ext cx="9600840" cy="1303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en-MY" sz="3200" kern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B. BAYARAN MELALUI KAEDAH PENILAIAN PORTFOLIO - AGENSI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8594ECC-748E-442E-B3C6-F5E327F86CF7}"/>
              </a:ext>
            </a:extLst>
          </p:cNvPr>
          <p:cNvSpPr txBox="1">
            <a:spLocks/>
          </p:cNvSpPr>
          <p:nvPr/>
        </p:nvSpPr>
        <p:spPr>
          <a:xfrm>
            <a:off x="1355526" y="4349060"/>
            <a:ext cx="9600840" cy="13035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r>
              <a:rPr lang="en-MY" sz="3200" kern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C. BAYARAN MELALUI KAEDAH PENILAIAN PORTFOLIO - INDIVIDU</a:t>
            </a:r>
          </a:p>
        </p:txBody>
      </p:sp>
    </p:spTree>
    <p:extLst>
      <p:ext uri="{BB962C8B-B14F-4D97-AF65-F5344CB8AC3E}">
        <p14:creationId xmlns:p14="http://schemas.microsoft.com/office/powerpoint/2010/main" val="190469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15AB-5226-443B-9192-A53A68F1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80" y="982079"/>
            <a:ext cx="9600840" cy="3611185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BE1CB-0427-4F39-97D3-66EA7588D44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95280" y="4922884"/>
            <a:ext cx="9600840" cy="1016473"/>
          </a:xfrm>
        </p:spPr>
        <p:txBody>
          <a:bodyPr/>
          <a:lstStyle/>
          <a:p>
            <a:r>
              <a:rPr lang="en-MY" dirty="0" err="1"/>
              <a:t>Senarai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</a:t>
            </a:r>
            <a:r>
              <a:rPr lang="en-MY" dirty="0" err="1"/>
              <a:t>calon</a:t>
            </a:r>
            <a:r>
              <a:rPr lang="en-MY" dirty="0"/>
              <a:t> yang </a:t>
            </a:r>
            <a:r>
              <a:rPr lang="en-MY" dirty="0" err="1"/>
              <a:t>berdaftar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butang</a:t>
            </a:r>
            <a:r>
              <a:rPr lang="en-MY" dirty="0"/>
              <a:t> </a:t>
            </a:r>
            <a:r>
              <a:rPr lang="en-MY" dirty="0" err="1"/>
              <a:t>Setuju</a:t>
            </a:r>
            <a:r>
              <a:rPr lang="en-MY" dirty="0"/>
              <a:t>/</a:t>
            </a:r>
            <a:r>
              <a:rPr lang="en-MY" dirty="0" err="1"/>
              <a:t>Terima</a:t>
            </a:r>
            <a:r>
              <a:rPr lang="en-MY" dirty="0"/>
              <a:t> di </a:t>
            </a:r>
            <a:r>
              <a:rPr lang="en-MY" dirty="0" err="1"/>
              <a:t>bawah</a:t>
            </a:r>
            <a:r>
              <a:rPr lang="en-MY" dirty="0"/>
              <a:t> </a:t>
            </a:r>
            <a:r>
              <a:rPr lang="en-MY" dirty="0" err="1"/>
              <a:t>Fungsi</a:t>
            </a:r>
            <a:r>
              <a:rPr lang="en-MY" dirty="0"/>
              <a:t>/Tindakan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74D8C-1901-412C-B6BD-FFB5D8765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60" y="757220"/>
            <a:ext cx="9673460" cy="41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9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394B7A-2E48-40C0-BAA1-0B421153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2" y="2892055"/>
            <a:ext cx="9583496" cy="3338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CFC25-B078-4C02-96BA-C3AC014CB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80" y="591288"/>
            <a:ext cx="9600840" cy="2332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EC8D7-ECAA-4BCB-83CE-67608C7835EA}"/>
              </a:ext>
            </a:extLst>
          </p:cNvPr>
          <p:cNvSpPr txBox="1"/>
          <p:nvPr/>
        </p:nvSpPr>
        <p:spPr>
          <a:xfrm>
            <a:off x="5805385" y="2245724"/>
            <a:ext cx="508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Simpan</a:t>
            </a:r>
            <a:r>
              <a:rPr lang="en-MY" dirty="0"/>
              <a:t>, </a:t>
            </a:r>
            <a:r>
              <a:rPr lang="en-MY" dirty="0" err="1"/>
              <a:t>notifikasi</a:t>
            </a:r>
            <a:r>
              <a:rPr lang="en-MY" dirty="0"/>
              <a:t> ‘Maklumat </a:t>
            </a:r>
            <a:r>
              <a:rPr lang="en-MY" dirty="0" err="1"/>
              <a:t>berjaya</a:t>
            </a:r>
            <a:r>
              <a:rPr lang="en-MY" dirty="0"/>
              <a:t> </a:t>
            </a:r>
            <a:r>
              <a:rPr lang="en-MY" dirty="0" err="1"/>
              <a:t>disimpan</a:t>
            </a:r>
            <a:r>
              <a:rPr lang="en-MY" dirty="0"/>
              <a:t>’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3071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87114F-D57E-4800-9ADA-609B6F3015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95279" y="5199323"/>
            <a:ext cx="10262311" cy="97819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/>
              <a:t>Setelah ‘Maklumat </a:t>
            </a:r>
            <a:r>
              <a:rPr lang="en-MY" dirty="0" err="1"/>
              <a:t>berjaya</a:t>
            </a:r>
            <a:r>
              <a:rPr lang="en-MY" dirty="0"/>
              <a:t> </a:t>
            </a:r>
            <a:r>
              <a:rPr lang="en-MY" dirty="0" err="1"/>
              <a:t>disimpan</a:t>
            </a:r>
            <a:r>
              <a:rPr lang="en-MY" dirty="0"/>
              <a:t>’ </a:t>
            </a:r>
            <a:r>
              <a:rPr lang="en-MY" dirty="0" err="1"/>
              <a:t>dipaparkan</a:t>
            </a:r>
            <a:r>
              <a:rPr lang="en-MY" dirty="0"/>
              <a:t>, </a:t>
            </a:r>
            <a:r>
              <a:rPr lang="en-MY" dirty="0" err="1"/>
              <a:t>klik</a:t>
            </a:r>
            <a:r>
              <a:rPr lang="en-MY" dirty="0"/>
              <a:t> menu </a:t>
            </a:r>
            <a:r>
              <a:rPr lang="en-MY" dirty="0" err="1"/>
              <a:t>pengguna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proses </a:t>
            </a:r>
            <a:r>
              <a:rPr lang="en-MY" dirty="0" err="1"/>
              <a:t>selanjutnya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369EF-0E6A-483D-8160-50DF975C2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2"/>
          <a:stretch/>
        </p:blipFill>
        <p:spPr>
          <a:xfrm>
            <a:off x="1316546" y="712376"/>
            <a:ext cx="9600840" cy="45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3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90CC22-8677-4471-88C6-347BF7C49AD8}"/>
              </a:ext>
            </a:extLst>
          </p:cNvPr>
          <p:cNvSpPr txBox="1"/>
          <p:nvPr/>
        </p:nvSpPr>
        <p:spPr>
          <a:xfrm>
            <a:off x="1295280" y="5624618"/>
            <a:ext cx="971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Daftar Batch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wujudkan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/>
              <a:t>Minimum 4 dan </a:t>
            </a:r>
            <a:r>
              <a:rPr lang="en-MY" dirty="0" err="1"/>
              <a:t>maksima</a:t>
            </a:r>
            <a:r>
              <a:rPr lang="en-MY" dirty="0"/>
              <a:t> 8 </a:t>
            </a:r>
            <a:r>
              <a:rPr lang="en-MY" dirty="0" err="1"/>
              <a:t>calon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kumpulan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886B9-B248-4A18-BBCD-82908D36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99" y="707432"/>
            <a:ext cx="9182572" cy="293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3082D-0532-48FD-8E57-620BE93A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65" y="3125252"/>
            <a:ext cx="9182572" cy="24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1C09-494B-445C-9641-C4D166CB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8CB98-74B1-43C3-86E2-0431E8B3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10" y="1254641"/>
            <a:ext cx="10454979" cy="41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06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186E83B-5E93-4864-9CD4-4C2D4FBCBC0F}"/>
              </a:ext>
            </a:extLst>
          </p:cNvPr>
          <p:cNvSpPr txBox="1"/>
          <p:nvPr/>
        </p:nvSpPr>
        <p:spPr>
          <a:xfrm>
            <a:off x="914400" y="1073888"/>
            <a:ext cx="998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Notifikasi</a:t>
            </a:r>
            <a:r>
              <a:rPr lang="en-MY" dirty="0"/>
              <a:t> batch </a:t>
            </a:r>
            <a:r>
              <a:rPr lang="en-MY" dirty="0" err="1"/>
              <a:t>telah</a:t>
            </a:r>
            <a:r>
              <a:rPr lang="en-MY" dirty="0"/>
              <a:t> ‘</a:t>
            </a:r>
            <a:r>
              <a:rPr lang="en-MY" dirty="0" err="1"/>
              <a:t>berjaya</a:t>
            </a:r>
            <a:r>
              <a:rPr lang="en-MY" dirty="0"/>
              <a:t> </a:t>
            </a:r>
            <a:r>
              <a:rPr lang="en-MY" dirty="0" err="1"/>
              <a:t>disimpan</a:t>
            </a:r>
            <a:r>
              <a:rPr lang="en-MY" dirty="0"/>
              <a:t>’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pada mana-mana </a:t>
            </a:r>
            <a:r>
              <a:rPr lang="en-MY" i="1" dirty="0"/>
              <a:t>column </a:t>
            </a:r>
            <a:r>
              <a:rPr lang="en-MY" dirty="0"/>
              <a:t>dan </a:t>
            </a:r>
            <a:r>
              <a:rPr lang="en-MY" dirty="0" err="1"/>
              <a:t>tekan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panah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kanan</a:t>
            </a:r>
            <a:r>
              <a:rPr lang="en-MY" dirty="0"/>
              <a:t> </a:t>
            </a:r>
            <a:r>
              <a:rPr lang="en-MY" dirty="0" err="1"/>
              <a:t>sampai</a:t>
            </a:r>
            <a:r>
              <a:rPr lang="en-MY" dirty="0"/>
              <a:t> </a:t>
            </a:r>
            <a:r>
              <a:rPr lang="en-MY" dirty="0" err="1"/>
              <a:t>hujung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Calon dan </a:t>
            </a:r>
            <a:r>
              <a:rPr lang="en-MY" dirty="0" err="1"/>
              <a:t>seterusnya</a:t>
            </a:r>
            <a:r>
              <a:rPr lang="en-MY" dirty="0"/>
              <a:t> ‘</a:t>
            </a:r>
            <a:r>
              <a:rPr lang="en-MY" dirty="0" err="1"/>
              <a:t>Pilih</a:t>
            </a:r>
            <a:r>
              <a:rPr lang="en-MY" dirty="0"/>
              <a:t> Calon’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kotak</a:t>
            </a:r>
            <a:r>
              <a:rPr lang="en-MY" dirty="0"/>
              <a:t> pada </a:t>
            </a:r>
            <a:r>
              <a:rPr lang="en-MY" dirty="0" err="1"/>
              <a:t>nama</a:t>
            </a:r>
            <a:r>
              <a:rPr lang="en-MY" dirty="0"/>
              <a:t> </a:t>
            </a:r>
            <a:r>
              <a:rPr lang="en-MY" dirty="0" err="1"/>
              <a:t>calon</a:t>
            </a:r>
            <a:r>
              <a:rPr lang="en-MY" dirty="0"/>
              <a:t> (minimum 4 dan </a:t>
            </a:r>
            <a:r>
              <a:rPr lang="en-MY" dirty="0" err="1"/>
              <a:t>maksima</a:t>
            </a:r>
            <a:r>
              <a:rPr lang="en-MY" dirty="0"/>
              <a:t> 8) dan ‘</a:t>
            </a:r>
            <a:r>
              <a:rPr lang="en-MY" dirty="0" err="1"/>
              <a:t>Simpan</a:t>
            </a:r>
            <a:r>
              <a:rPr lang="en-MY" dirty="0"/>
              <a:t> </a:t>
            </a:r>
            <a:r>
              <a:rPr lang="en-MY" dirty="0" err="1"/>
              <a:t>Pemilihan</a:t>
            </a:r>
            <a:r>
              <a:rPr lang="en-MY" dirty="0"/>
              <a:t> Calon’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4E80B-AFCA-4C51-87E5-719013EE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74" y="2409120"/>
            <a:ext cx="5315587" cy="365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2C2E2-5CAA-4B59-BE1D-82137D05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65" y="2501397"/>
            <a:ext cx="5108193" cy="927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2A6B73-817B-4734-81B1-A82FB8D65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61" y="3428999"/>
            <a:ext cx="5108192" cy="26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8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E7FD05-CF35-42EA-8D9D-75B6C72B3BBE}"/>
              </a:ext>
            </a:extLst>
          </p:cNvPr>
          <p:cNvSpPr txBox="1"/>
          <p:nvPr/>
        </p:nvSpPr>
        <p:spPr>
          <a:xfrm>
            <a:off x="1295279" y="5263102"/>
            <a:ext cx="960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‘</a:t>
            </a:r>
            <a:r>
              <a:rPr lang="en-MY" dirty="0" err="1"/>
              <a:t>Pilih</a:t>
            </a:r>
            <a:r>
              <a:rPr lang="en-MY" dirty="0"/>
              <a:t> Calon’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dimasukkan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yang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penambahan</a:t>
            </a:r>
            <a:r>
              <a:rPr lang="en-MY" dirty="0"/>
              <a:t> </a:t>
            </a:r>
            <a:r>
              <a:rPr lang="en-MY" dirty="0" err="1"/>
              <a:t>calon</a:t>
            </a:r>
            <a:r>
              <a:rPr lang="en-MY" dirty="0"/>
              <a:t> (minimum 4 dan </a:t>
            </a:r>
            <a:r>
              <a:rPr lang="en-MY" dirty="0" err="1"/>
              <a:t>maksima</a:t>
            </a:r>
            <a:r>
              <a:rPr lang="en-MY" dirty="0"/>
              <a:t> 8)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‘Kembali’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memilih</a:t>
            </a:r>
            <a:r>
              <a:rPr lang="en-MY" dirty="0"/>
              <a:t> </a:t>
            </a:r>
            <a:r>
              <a:rPr lang="en-MY" dirty="0" err="1"/>
              <a:t>calon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90DFE-2EBE-4609-A78F-F19E73B3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9" y="779099"/>
            <a:ext cx="9768779" cy="42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1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7CDC74-A140-4CF6-9190-0AB5DA7F1263}"/>
              </a:ext>
            </a:extLst>
          </p:cNvPr>
          <p:cNvSpPr txBox="1"/>
          <p:nvPr/>
        </p:nvSpPr>
        <p:spPr>
          <a:xfrm>
            <a:off x="616689" y="3633189"/>
            <a:ext cx="627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pada mana-mana </a:t>
            </a:r>
            <a:r>
              <a:rPr lang="en-MY" i="1" dirty="0"/>
              <a:t>column </a:t>
            </a:r>
            <a:r>
              <a:rPr lang="en-MY" dirty="0"/>
              <a:t>dan </a:t>
            </a:r>
            <a:r>
              <a:rPr lang="en-MY" dirty="0" err="1"/>
              <a:t>tekan</a:t>
            </a:r>
            <a:r>
              <a:rPr lang="en-MY" dirty="0"/>
              <a:t> </a:t>
            </a:r>
            <a:r>
              <a:rPr lang="en-MY" dirty="0" err="1"/>
              <a:t>anak</a:t>
            </a:r>
            <a:r>
              <a:rPr lang="en-MY" dirty="0"/>
              <a:t> </a:t>
            </a:r>
            <a:r>
              <a:rPr lang="en-MY" dirty="0" err="1"/>
              <a:t>panah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kanan</a:t>
            </a:r>
            <a:r>
              <a:rPr lang="en-MY" dirty="0"/>
              <a:t> </a:t>
            </a:r>
            <a:r>
              <a:rPr lang="en-MY" dirty="0" err="1"/>
              <a:t>sampai</a:t>
            </a:r>
            <a:r>
              <a:rPr lang="en-MY" dirty="0"/>
              <a:t> </a:t>
            </a:r>
            <a:r>
              <a:rPr lang="en-MY" dirty="0" err="1"/>
              <a:t>hujung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Bayaran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Pilih</a:t>
            </a:r>
            <a:r>
              <a:rPr lang="en-MY" dirty="0"/>
              <a:t> </a:t>
            </a:r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yang </a:t>
            </a:r>
            <a:r>
              <a:rPr lang="en-MY" dirty="0" err="1"/>
              <a:t>dikehendaki</a:t>
            </a:r>
            <a:r>
              <a:rPr lang="en-MY" dirty="0"/>
              <a:t> dan </a:t>
            </a:r>
            <a:r>
              <a:rPr lang="en-MY" dirty="0" err="1"/>
              <a:t>simpan</a:t>
            </a:r>
            <a:endParaRPr lang="en-MY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B855C-3CE7-4544-8E71-D06DF0BA8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64" y="3555194"/>
            <a:ext cx="3917956" cy="1955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3783C-2B03-4CD8-A1C5-BC8BFA5E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71" y="648289"/>
            <a:ext cx="9441706" cy="2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2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0D068-B218-41BB-9A1A-56172494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72009">
            <a:off x="1394972" y="1757498"/>
            <a:ext cx="3144023" cy="40601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CDC74-A140-4CF6-9190-0AB5DA7F1263}"/>
              </a:ext>
            </a:extLst>
          </p:cNvPr>
          <p:cNvSpPr txBox="1"/>
          <p:nvPr/>
        </p:nvSpPr>
        <p:spPr>
          <a:xfrm>
            <a:off x="730696" y="911537"/>
            <a:ext cx="459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Paparan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Pesanan</a:t>
            </a:r>
            <a:r>
              <a:rPr lang="en-MY" dirty="0"/>
              <a:t> </a:t>
            </a:r>
            <a:r>
              <a:rPr lang="en-MY" dirty="0" err="1"/>
              <a:t>Tempatan</a:t>
            </a:r>
            <a:r>
              <a:rPr lang="en-MY" dirty="0"/>
              <a:t> (LO)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Lengkapkan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yang </a:t>
            </a:r>
            <a:r>
              <a:rPr lang="en-MY" dirty="0" err="1"/>
              <a:t>diperlukan</a:t>
            </a:r>
            <a:r>
              <a:rPr lang="en-MY" dirty="0"/>
              <a:t> dan </a:t>
            </a:r>
            <a:r>
              <a:rPr lang="en-MY" dirty="0" err="1"/>
              <a:t>Hantar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89758-2EC9-492F-BE8E-F625AB16C84F}"/>
              </a:ext>
            </a:extLst>
          </p:cNvPr>
          <p:cNvSpPr txBox="1"/>
          <p:nvPr/>
        </p:nvSpPr>
        <p:spPr>
          <a:xfrm>
            <a:off x="627321" y="5594736"/>
            <a:ext cx="1094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MY" dirty="0" err="1"/>
              <a:t>Sila</a:t>
            </a:r>
            <a:r>
              <a:rPr lang="en-MY" dirty="0"/>
              <a:t> </a:t>
            </a:r>
            <a:r>
              <a:rPr lang="en-MY" dirty="0" err="1"/>
              <a:t>hantar</a:t>
            </a:r>
            <a:r>
              <a:rPr lang="en-MY" dirty="0"/>
              <a:t> Slip </a:t>
            </a:r>
            <a:r>
              <a:rPr lang="en-MY" dirty="0" err="1"/>
              <a:t>Ringkasan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SKM </a:t>
            </a:r>
            <a:r>
              <a:rPr lang="en-MY" dirty="0" err="1"/>
              <a:t>Secara</a:t>
            </a:r>
            <a:r>
              <a:rPr lang="en-MY" dirty="0"/>
              <a:t> PPT (</a:t>
            </a:r>
            <a:r>
              <a:rPr lang="en-MY" dirty="0" err="1"/>
              <a:t>Agensi</a:t>
            </a:r>
            <a:r>
              <a:rPr lang="en-MY" dirty="0"/>
              <a:t>)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>
                <a:hlinkClick r:id="rId3"/>
              </a:rPr>
              <a:t>airin@mohr.gov.my</a:t>
            </a:r>
            <a:r>
              <a:rPr lang="en-MY" dirty="0"/>
              <a:t> </a:t>
            </a:r>
            <a:r>
              <a:rPr lang="en-MY" dirty="0" err="1"/>
              <a:t>beserta</a:t>
            </a:r>
            <a:r>
              <a:rPr lang="en-MY" dirty="0"/>
              <a:t> resit </a:t>
            </a:r>
            <a:r>
              <a:rPr lang="en-MY" dirty="0" err="1"/>
              <a:t>rasmi</a:t>
            </a:r>
            <a:r>
              <a:rPr lang="en-MY" dirty="0"/>
              <a:t> JPK </a:t>
            </a:r>
            <a:r>
              <a:rPr lang="en-MY" u="sng" dirty="0"/>
              <a:t>(</a:t>
            </a:r>
            <a:r>
              <a:rPr lang="en-MY" u="sng" dirty="0" err="1"/>
              <a:t>kew</a:t>
            </a:r>
            <a:r>
              <a:rPr lang="en-MY" u="sng" dirty="0"/>
              <a:t>. 38E 01 Pin. 1/2021)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pengesahan</a:t>
            </a:r>
            <a:r>
              <a:rPr lang="en-MY" dirty="0"/>
              <a:t> </a:t>
            </a:r>
            <a:r>
              <a:rPr lang="en-MY" dirty="0" err="1"/>
              <a:t>bayaran</a:t>
            </a: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15A0F-C9D3-4280-A244-CDBD8655C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576" y="631237"/>
            <a:ext cx="6113163" cy="49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8FA13B-D485-4932-8D3A-1147E0EC15E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723032" y="2950490"/>
            <a:ext cx="4684713" cy="324429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CDC74-A140-4CF6-9190-0AB5DA7F1263}"/>
              </a:ext>
            </a:extLst>
          </p:cNvPr>
          <p:cNvSpPr txBox="1"/>
          <p:nvPr/>
        </p:nvSpPr>
        <p:spPr>
          <a:xfrm>
            <a:off x="646684" y="4287458"/>
            <a:ext cx="59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Pilih</a:t>
            </a:r>
            <a:r>
              <a:rPr lang="en-MY" dirty="0"/>
              <a:t> </a:t>
            </a:r>
            <a:r>
              <a:rPr lang="en-MY" dirty="0" err="1"/>
              <a:t>samada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simpanan</a:t>
            </a:r>
            <a:r>
              <a:rPr lang="en-MY" dirty="0"/>
              <a:t> /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semasa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, resit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dijana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automatik</a:t>
            </a:r>
            <a:endParaRPr lang="en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45D42E-90B5-420F-842F-7297E58F2591}"/>
              </a:ext>
            </a:extLst>
          </p:cNvPr>
          <p:cNvSpPr txBox="1"/>
          <p:nvPr/>
        </p:nvSpPr>
        <p:spPr>
          <a:xfrm>
            <a:off x="6585460" y="796717"/>
            <a:ext cx="482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Paparan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i="1" dirty="0"/>
              <a:t>online payment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59001-F69A-42E8-A385-F082DBE3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2" y="718575"/>
            <a:ext cx="5977399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0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F3410A-54C8-4530-8ABC-AFC937EE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2158416"/>
            <a:ext cx="9630999" cy="407750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20910D7-7602-4E23-ABF5-F89430D1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4"/>
            <a:ext cx="9601200" cy="11757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MY" sz="3200" dirty="0">
                <a:latin typeface="Garamond" panose="02020404030301010803" pitchFamily="18" charset="0"/>
              </a:rPr>
              <a:t>A. BAYARAN MELALUI KAEDAH PENILAIAN AMALI</a:t>
            </a:r>
          </a:p>
        </p:txBody>
      </p:sp>
    </p:spTree>
    <p:extLst>
      <p:ext uri="{BB962C8B-B14F-4D97-AF65-F5344CB8AC3E}">
        <p14:creationId xmlns:p14="http://schemas.microsoft.com/office/powerpoint/2010/main" val="128922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A8746-5C92-44E9-95F3-F898ADC3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6" y="2018555"/>
            <a:ext cx="9833344" cy="42135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20910D7-7602-4E23-ABF5-F89430D1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4"/>
            <a:ext cx="9601200" cy="11757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MY" sz="3200" kern="0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C. BAYARAN MELALUI KAEDAH PENILAIAN PORTFOLIO - INDIVIDU</a:t>
            </a:r>
          </a:p>
        </p:txBody>
      </p:sp>
    </p:spTree>
    <p:extLst>
      <p:ext uri="{BB962C8B-B14F-4D97-AF65-F5344CB8AC3E}">
        <p14:creationId xmlns:p14="http://schemas.microsoft.com/office/powerpoint/2010/main" val="2292641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629E-45D0-4B92-B92F-7C439F33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EDDF-5A2D-4D25-BB54-487550583A4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5280" y="4830342"/>
            <a:ext cx="9600840" cy="656431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Menu PPT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56954-B83A-4A81-A100-0F902F1F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EBB462-5A52-466A-AE2A-D0ABC721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982080"/>
            <a:ext cx="9600840" cy="370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8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392680-9D99-477E-B722-2E7ACE1EC8E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76583" y="2472126"/>
            <a:ext cx="5400378" cy="3535269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FA6185-2CC0-4087-B4A4-013DF6D9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846"/>
            <a:ext cx="9601200" cy="659219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Status &amp; Tindakan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panah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Bayaran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Online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F36E2-A006-4EE8-A249-1E3F4752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50374-5C1D-4285-BDD2-E7B10895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62" y="2472126"/>
            <a:ext cx="5638456" cy="35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07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B6487-07DF-4246-99CA-CAC5C239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93" y="618327"/>
            <a:ext cx="8688692" cy="4368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CDC74-A140-4CF6-9190-0AB5DA7F1263}"/>
              </a:ext>
            </a:extLst>
          </p:cNvPr>
          <p:cNvSpPr txBox="1"/>
          <p:nvPr/>
        </p:nvSpPr>
        <p:spPr>
          <a:xfrm>
            <a:off x="616689" y="5286934"/>
            <a:ext cx="1096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Pilih</a:t>
            </a:r>
            <a:r>
              <a:rPr lang="en-MY" dirty="0"/>
              <a:t>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ada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simpanan</a:t>
            </a:r>
            <a:r>
              <a:rPr lang="en-MY" dirty="0"/>
              <a:t> / </a:t>
            </a:r>
            <a:r>
              <a:rPr lang="en-MY" dirty="0" err="1"/>
              <a:t>akaun</a:t>
            </a:r>
            <a:r>
              <a:rPr lang="en-MY" dirty="0"/>
              <a:t> </a:t>
            </a:r>
            <a:r>
              <a:rPr lang="en-MY" dirty="0" err="1"/>
              <a:t>semasa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/>
              <a:t>Resit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dijana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automatik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, status </a:t>
            </a:r>
            <a:r>
              <a:rPr lang="en-MY" dirty="0" err="1"/>
              <a:t>permohonan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bertukar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Bayaran</a:t>
            </a:r>
            <a:r>
              <a:rPr lang="en-MY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Telah </a:t>
            </a:r>
            <a:r>
              <a:rPr lang="en-MY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Diterima</a:t>
            </a:r>
            <a:r>
              <a:rPr lang="en-MY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(Sah </a:t>
            </a:r>
            <a:r>
              <a:rPr lang="en-MY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Bayaran</a:t>
            </a:r>
            <a:r>
              <a:rPr lang="en-MY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2211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Picture 2" descr="Ide Istimewa Gamabr PPT Terimakasih, Animasi Bergerak"/>
          <p:cNvPicPr/>
          <p:nvPr/>
        </p:nvPicPr>
        <p:blipFill>
          <a:blip r:embed="rId2"/>
          <a:srcRect t="33444"/>
          <a:stretch>
            <a:fillRect/>
          </a:stretch>
        </p:blipFill>
        <p:spPr>
          <a:xfrm>
            <a:off x="2290156" y="2707469"/>
            <a:ext cx="7512480" cy="2812320"/>
          </a:xfrm>
          <a:prstGeom prst="rect">
            <a:avLst/>
          </a:prstGeom>
          <a:ln w="0">
            <a:noFill/>
          </a:ln>
        </p:spPr>
      </p:pic>
      <p:pic>
        <p:nvPicPr>
          <p:cNvPr id="3" name="Graphic 2" descr="Email with solid fill">
            <a:extLst>
              <a:ext uri="{FF2B5EF4-FFF2-40B4-BE49-F238E27FC236}">
                <a16:creationId xmlns:a16="http://schemas.microsoft.com/office/drawing/2014/main" id="{5227F987-0946-4257-99F3-C21802724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4633" y="892206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F295D8F-4ECF-40F6-878A-DADC31F5632C}"/>
              </a:ext>
            </a:extLst>
          </p:cNvPr>
          <p:cNvGrpSpPr/>
          <p:nvPr/>
        </p:nvGrpSpPr>
        <p:grpSpPr>
          <a:xfrm>
            <a:off x="1382233" y="953506"/>
            <a:ext cx="9480698" cy="1385270"/>
            <a:chOff x="1382233" y="825910"/>
            <a:chExt cx="9480698" cy="1385270"/>
          </a:xfrm>
        </p:grpSpPr>
        <p:sp>
          <p:nvSpPr>
            <p:cNvPr id="437" name="TextBox 3"/>
            <p:cNvSpPr/>
            <p:nvPr/>
          </p:nvSpPr>
          <p:spPr>
            <a:xfrm>
              <a:off x="1382233" y="827640"/>
              <a:ext cx="5528929" cy="13835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nl-NL" sz="2800" dirty="0"/>
                <a:t>             Emel </a:t>
              </a:r>
            </a:p>
            <a:p>
              <a:pPr>
                <a:lnSpc>
                  <a:spcPct val="100000"/>
                </a:lnSpc>
              </a:pPr>
              <a:r>
                <a:rPr lang="nl-NL" sz="2800" dirty="0"/>
                <a:t>             airin@mohr.gov.my </a:t>
              </a:r>
            </a:p>
            <a:p>
              <a:pPr>
                <a:lnSpc>
                  <a:spcPct val="100000"/>
                </a:lnSpc>
              </a:pPr>
              <a:r>
                <a:rPr lang="nl-NL" sz="2800" dirty="0"/>
                <a:t>             wazimin@mohr.gov.my</a:t>
              </a:r>
              <a:endParaRPr lang="en-MY" sz="28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BAD8259F-D9F5-4EA5-B079-AFCA8AA6054B}"/>
                </a:ext>
              </a:extLst>
            </p:cNvPr>
            <p:cNvSpPr/>
            <p:nvPr/>
          </p:nvSpPr>
          <p:spPr>
            <a:xfrm>
              <a:off x="5759305" y="825910"/>
              <a:ext cx="5103626" cy="13835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nl-NL" sz="2800" dirty="0"/>
                <a:t>                            </a:t>
              </a:r>
              <a:r>
                <a:rPr lang="en-MY" sz="2800" dirty="0"/>
                <a:t>No. </a:t>
              </a:r>
              <a:r>
                <a:rPr lang="en-MY" sz="2800" dirty="0" err="1"/>
                <a:t>Telefon</a:t>
              </a:r>
              <a:r>
                <a:rPr lang="en-MY" sz="2800" dirty="0"/>
                <a:t> 03-8886 5527 </a:t>
              </a:r>
            </a:p>
            <a:p>
              <a:pPr algn="r">
                <a:lnSpc>
                  <a:spcPct val="100000"/>
                </a:lnSpc>
              </a:pPr>
              <a:r>
                <a:rPr lang="en-MY" sz="2800" dirty="0"/>
                <a:t>03-8886 2392</a:t>
              </a:r>
              <a:endParaRPr lang="en-MY" sz="2800" b="0" strike="noStrike" spc="-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pic>
        <p:nvPicPr>
          <p:cNvPr id="5" name="Graphic 4" descr="Receiver with solid fill">
            <a:extLst>
              <a:ext uri="{FF2B5EF4-FFF2-40B4-BE49-F238E27FC236}">
                <a16:creationId xmlns:a16="http://schemas.microsoft.com/office/drawing/2014/main" id="{C4D82D06-BCDE-4B6F-80EA-01A42D4B9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553" y="1060480"/>
            <a:ext cx="914400" cy="914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BE2688-AEDA-42C5-B652-AB90ED44173D}"/>
              </a:ext>
            </a:extLst>
          </p:cNvPr>
          <p:cNvGrpSpPr/>
          <p:nvPr/>
        </p:nvGrpSpPr>
        <p:grpSpPr>
          <a:xfrm>
            <a:off x="661322" y="5082362"/>
            <a:ext cx="10901664" cy="1153559"/>
            <a:chOff x="661322" y="5082362"/>
            <a:chExt cx="10901664" cy="11535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67B887-E2D7-4CD9-8E3B-A3E9115A9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56381" y="5577535"/>
              <a:ext cx="1706605" cy="658386"/>
            </a:xfrm>
            <a:prstGeom prst="rect">
              <a:avLst/>
            </a:prstGeom>
          </p:spPr>
        </p:pic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53619BB-74BB-4C1F-ADAA-0BC445F7F805}"/>
                </a:ext>
              </a:extLst>
            </p:cNvPr>
            <p:cNvSpPr/>
            <p:nvPr/>
          </p:nvSpPr>
          <p:spPr>
            <a:xfrm>
              <a:off x="661322" y="5082362"/>
              <a:ext cx="633958" cy="1089507"/>
            </a:xfrm>
            <a:custGeom>
              <a:avLst/>
              <a:gdLst/>
              <a:ahLst/>
              <a:cxnLst/>
              <a:rect l="l" t="t" r="r" b="b"/>
              <a:pathLst>
                <a:path w="1214318" h="2181409">
                  <a:moveTo>
                    <a:pt x="0" y="0"/>
                  </a:moveTo>
                  <a:lnTo>
                    <a:pt x="1214317" y="0"/>
                  </a:lnTo>
                  <a:lnTo>
                    <a:pt x="1214317" y="2181409"/>
                  </a:lnTo>
                  <a:lnTo>
                    <a:pt x="0" y="2181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77779E-E8D9-4D21-BB6D-160FBE4FA70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646428" y="1269157"/>
            <a:ext cx="6249691" cy="45255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29629E-45D0-4B92-B92F-7C439F33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EDDF-5A2D-4D25-BB54-487550583A4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5280" y="982080"/>
            <a:ext cx="3117232" cy="2175790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Garamond" panose="020204040303010108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Menu PPT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MY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0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15AB-5226-443B-9192-A53A68F1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280" y="982079"/>
            <a:ext cx="9600840" cy="3611185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BE1CB-0427-4F39-97D3-66EA7588D44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95280" y="4859086"/>
            <a:ext cx="9600840" cy="10164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Pusat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Amali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dipaparkan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senarai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memaparkan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calon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A0C0C-F55B-4417-871D-AC057DCD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79" y="716255"/>
            <a:ext cx="9600839" cy="40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4832E-76F8-45C8-B196-8AD69AD2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1981978"/>
            <a:ext cx="9600840" cy="4191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66CBF2-4519-413E-8A02-119AF7D64D5C}"/>
              </a:ext>
            </a:extLst>
          </p:cNvPr>
          <p:cNvSpPr txBox="1"/>
          <p:nvPr/>
        </p:nvSpPr>
        <p:spPr>
          <a:xfrm>
            <a:off x="1295280" y="914394"/>
            <a:ext cx="960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/>
              <a:t>Senarai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</a:t>
            </a:r>
            <a:r>
              <a:rPr lang="en-MY" dirty="0" err="1"/>
              <a:t>calon</a:t>
            </a:r>
            <a:r>
              <a:rPr lang="en-MY" dirty="0"/>
              <a:t> yang </a:t>
            </a:r>
            <a:r>
              <a:rPr lang="en-MY" dirty="0" err="1"/>
              <a:t>berdaftar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butang</a:t>
            </a:r>
            <a:r>
              <a:rPr lang="en-MY" dirty="0"/>
              <a:t> </a:t>
            </a:r>
            <a:r>
              <a:rPr lang="en-MY" dirty="0" err="1"/>
              <a:t>Setuju</a:t>
            </a:r>
            <a:r>
              <a:rPr lang="en-MY" dirty="0"/>
              <a:t>/</a:t>
            </a:r>
            <a:r>
              <a:rPr lang="en-MY" dirty="0" err="1"/>
              <a:t>Terima</a:t>
            </a:r>
            <a:r>
              <a:rPr lang="en-MY" dirty="0"/>
              <a:t> di </a:t>
            </a:r>
            <a:r>
              <a:rPr lang="en-MY" dirty="0" err="1"/>
              <a:t>bawah</a:t>
            </a:r>
            <a:r>
              <a:rPr lang="en-MY" dirty="0"/>
              <a:t> </a:t>
            </a:r>
            <a:r>
              <a:rPr lang="en-MY" dirty="0" err="1"/>
              <a:t>Fungsi</a:t>
            </a:r>
            <a:r>
              <a:rPr lang="en-MY" dirty="0"/>
              <a:t>/Tindakan</a:t>
            </a:r>
          </a:p>
        </p:txBody>
      </p:sp>
    </p:spTree>
    <p:extLst>
      <p:ext uri="{BB962C8B-B14F-4D97-AF65-F5344CB8AC3E}">
        <p14:creationId xmlns:p14="http://schemas.microsoft.com/office/powerpoint/2010/main" val="289930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84170D4-5EAB-42B2-B1D1-00B78569826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CFC25-B078-4C02-96BA-C3AC014C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591288"/>
            <a:ext cx="9600840" cy="233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A936D-2981-40A1-9BDC-75C0C555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280" y="2923954"/>
            <a:ext cx="9600839" cy="3313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EC8D7-ECAA-4BCB-83CE-67608C7835EA}"/>
              </a:ext>
            </a:extLst>
          </p:cNvPr>
          <p:cNvSpPr txBox="1"/>
          <p:nvPr/>
        </p:nvSpPr>
        <p:spPr>
          <a:xfrm>
            <a:off x="5805385" y="2245724"/>
            <a:ext cx="508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dirty="0" err="1"/>
              <a:t>Selesai</a:t>
            </a:r>
            <a:r>
              <a:rPr lang="en-MY" dirty="0"/>
              <a:t> </a:t>
            </a: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Simpan</a:t>
            </a:r>
            <a:r>
              <a:rPr lang="en-MY" dirty="0"/>
              <a:t>, </a:t>
            </a:r>
            <a:r>
              <a:rPr lang="en-MY" dirty="0" err="1"/>
              <a:t>notifikasi</a:t>
            </a:r>
            <a:r>
              <a:rPr lang="en-MY" dirty="0"/>
              <a:t> ‘Maklumat </a:t>
            </a:r>
            <a:r>
              <a:rPr lang="en-MY" dirty="0" err="1"/>
              <a:t>berjaya</a:t>
            </a:r>
            <a:r>
              <a:rPr lang="en-MY" dirty="0"/>
              <a:t> </a:t>
            </a:r>
            <a:r>
              <a:rPr lang="en-MY" dirty="0" err="1"/>
              <a:t>disimpan</a:t>
            </a:r>
            <a:r>
              <a:rPr lang="en-MY" dirty="0"/>
              <a:t>’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dipaparkan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2735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87114F-D57E-4800-9ADA-609B6F30155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95280" y="5124893"/>
            <a:ext cx="9600840" cy="97819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Maklumat PPA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kembali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menu </a:t>
            </a:r>
            <a:r>
              <a:rPr lang="en-MY" dirty="0" err="1"/>
              <a:t>sebelumnya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B2710-B80B-4E7D-852C-AFCA166F0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80" y="637953"/>
            <a:ext cx="9600840" cy="43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E1B8-E16F-41DA-A6D0-099EAE4C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F4512-9BD8-4184-8CBB-BCBA64619A37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D12108-8D0F-4B45-B5F2-5764C360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695D99-63E2-4717-B069-CD9C64D0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02" y="625890"/>
            <a:ext cx="9699204" cy="2301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63E2F-557E-4CE1-A232-EE30DE93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20" y="2972559"/>
            <a:ext cx="9604200" cy="2450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0CC22-8677-4471-88C6-347BF7C49AD8}"/>
              </a:ext>
            </a:extLst>
          </p:cNvPr>
          <p:cNvSpPr txBox="1"/>
          <p:nvPr/>
        </p:nvSpPr>
        <p:spPr>
          <a:xfrm>
            <a:off x="1295280" y="5624618"/>
            <a:ext cx="971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 err="1"/>
              <a:t>Klik</a:t>
            </a:r>
            <a:r>
              <a:rPr lang="en-MY" dirty="0"/>
              <a:t> Daftar Batch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wujudkan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</a:t>
            </a:r>
            <a:r>
              <a:rPr lang="en-MY" dirty="0" err="1"/>
              <a:t>bayaran</a:t>
            </a:r>
            <a:r>
              <a:rPr lang="en-MY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MY" dirty="0"/>
              <a:t>Minimum </a:t>
            </a:r>
            <a:r>
              <a:rPr lang="en-MY" dirty="0" err="1"/>
              <a:t>calon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kumpulan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4 orang dan </a:t>
            </a:r>
            <a:r>
              <a:rPr lang="en-MY" dirty="0" err="1"/>
              <a:t>maksima</a:t>
            </a:r>
            <a:r>
              <a:rPr lang="en-MY" dirty="0"/>
              <a:t> </a:t>
            </a:r>
            <a:r>
              <a:rPr lang="en-MY" dirty="0" err="1"/>
              <a:t>calon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8 orang</a:t>
            </a:r>
          </a:p>
        </p:txBody>
      </p:sp>
    </p:spTree>
    <p:extLst>
      <p:ext uri="{BB962C8B-B14F-4D97-AF65-F5344CB8AC3E}">
        <p14:creationId xmlns:p14="http://schemas.microsoft.com/office/powerpoint/2010/main" val="2629928704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1149</TotalTime>
  <Words>669</Words>
  <Application>Microsoft Office PowerPoint</Application>
  <PresentationFormat>Widescreen</PresentationFormat>
  <Paragraphs>93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Garamond</vt:lpstr>
      <vt:lpstr>Roboto</vt:lpstr>
      <vt:lpstr>Symbol</vt:lpstr>
      <vt:lpstr>Times New Roman</vt:lpstr>
      <vt:lpstr>Wingdings</vt:lpstr>
      <vt:lpstr>Organic</vt:lpstr>
      <vt:lpstr>Organic</vt:lpstr>
      <vt:lpstr>  MANUAL PENGGUNA PEMBAYARAN PENDAFTARAN CALON PPT </vt:lpstr>
      <vt:lpstr>A. BAYARAN MELALUI KAEDAH PENILAIAN AMALI</vt:lpstr>
      <vt:lpstr>A. BAYARAN MELALUI KAEDAH PENILAIAN AMALI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Senarai kumpulan yang telah wujud akan dipaparkan dalam dashboard penyelaras Klik pada mana-mana column dan tekan anak panah ke kanan sampai hujung Klik Bayaran</vt:lpstr>
      <vt:lpstr>PowerPoint Presentation</vt:lpstr>
      <vt:lpstr>PowerPoint Presentation</vt:lpstr>
      <vt:lpstr>B. BAYARAN MELALUI KAEDAH PENILAIAN PORTFOLIO - AGENSI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BAYARAN MELALUI KAEDAH PENILAIAN PORTFOLIO - INDIVIDU</vt:lpstr>
      <vt:lpstr>PowerPoint Presentation</vt:lpstr>
      <vt:lpstr>   Klik Status &amp; Tindakan Tekan anak panah ke bawah Klik Bayaran Online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PENGURUSAN RETEN PERKHIDMATAN KESIHATAN REMAJA</dc:title>
  <dc:creator>Airin</dc:creator>
  <cp:lastModifiedBy>Airin Jalani</cp:lastModifiedBy>
  <cp:revision>181</cp:revision>
  <dcterms:created xsi:type="dcterms:W3CDTF">2022-12-06T06:23:00Z</dcterms:created>
  <dcterms:modified xsi:type="dcterms:W3CDTF">2026-04-01T07:27:16Z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Widescreen</vt:lpwstr>
  </property>
  <property fmtid="{D5CDD505-2E9C-101B-9397-08002B2CF9AE}" pid="4" name="Slides">
    <vt:i4>52</vt:i4>
  </property>
  <property fmtid="{D5CDD505-2E9C-101B-9397-08002B2CF9AE}" pid="5" name="ICV">
    <vt:lpwstr>8C9708C1046440358DF23F497FB61891_12</vt:lpwstr>
  </property>
  <property fmtid="{D5CDD505-2E9C-101B-9397-08002B2CF9AE}" pid="6" name="KSOProductBuildVer">
    <vt:lpwstr>1033-12.2.0.13201</vt:lpwstr>
  </property>
</Properties>
</file>